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39A98-515B-4DA4-A858-217400977DED}" type="datetimeFigureOut">
              <a:rPr lang="tr-TR" smtClean="0"/>
              <a:pPr/>
              <a:t>31.07.2015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522AB-9982-464E-A750-2367E6C6740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1.Soruda da 3 tane </a:t>
            </a:r>
            <a:r>
              <a:rPr lang="tr-TR" dirty="0" err="1" smtClean="0"/>
              <a:t>select</a:t>
            </a:r>
            <a:r>
              <a:rPr lang="tr-TR" dirty="0" smtClean="0"/>
              <a:t> ifadesi var.</a:t>
            </a:r>
          </a:p>
          <a:p>
            <a:r>
              <a:rPr lang="tr-TR" dirty="0" smtClean="0"/>
              <a:t>2. Soru da ana sorguya </a:t>
            </a:r>
            <a:r>
              <a:rPr lang="tr-TR" dirty="0" err="1" smtClean="0"/>
              <a:t>Count</a:t>
            </a:r>
            <a:r>
              <a:rPr lang="tr-TR" dirty="0" smtClean="0"/>
              <a:t>(film_ID)</a:t>
            </a:r>
            <a:r>
              <a:rPr lang="tr-TR" baseline="0" dirty="0" smtClean="0"/>
              <a:t> yazılıp sayı bulunur.3 tane </a:t>
            </a:r>
            <a:r>
              <a:rPr lang="tr-TR" baseline="0" dirty="0" err="1" smtClean="0"/>
              <a:t>select</a:t>
            </a:r>
            <a:r>
              <a:rPr lang="tr-TR" baseline="0" dirty="0" smtClean="0"/>
              <a:t> var.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522AB-9982-464E-A750-2367E6C6740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31.07.2015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31.07.2015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31.07.2015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31.07.2015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31.07.2015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31.07.2015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57200" y="428604"/>
            <a:ext cx="8305800" cy="4857784"/>
          </a:xfrm>
        </p:spPr>
        <p:txBody>
          <a:bodyPr/>
          <a:lstStyle/>
          <a:p>
            <a:r>
              <a:rPr lang="tr-TR" b="1" dirty="0" smtClean="0"/>
              <a:t>Öğretim Görevlisi </a:t>
            </a:r>
            <a:br>
              <a:rPr lang="tr-TR" b="1" dirty="0" smtClean="0"/>
            </a:br>
            <a:r>
              <a:rPr lang="tr-TR" b="1" dirty="0" smtClean="0"/>
              <a:t>Alper Talha Karadeniz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Veri Tabanı </a:t>
            </a:r>
            <a:r>
              <a:rPr lang="tr-TR" b="1" dirty="0" smtClean="0"/>
              <a:t>2</a:t>
            </a:r>
            <a:endParaRPr lang="tr-T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Veri tabanında bazen bir tablodan çektiğimiz bilgilerle başka bir tabloda ki bilgileri sorgulamak isteyebiliriz.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Bu tür sorgular iç içe sorgularla yapılabilir.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Örneğin elimizde 2 tablo birinde öğrenci tablosu diğeri de bu öğrencilerin notlarını içeren bir tablo olsun.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 İçe </a:t>
            </a:r>
            <a:r>
              <a:rPr lang="tr-TR" dirty="0" err="1" smtClean="0"/>
              <a:t>Select</a:t>
            </a:r>
            <a:r>
              <a:rPr lang="tr-TR" dirty="0" smtClean="0"/>
              <a:t> Yapısı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329642" cy="5595958"/>
          </a:xfrm>
        </p:spPr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Notu 60’ın üzerin de olan öğrencilerin bilgileri istenirse yapılacak sorgu aşağıda ki gibi olur</a:t>
            </a:r>
          </a:p>
          <a:p>
            <a:pPr lvl="1">
              <a:buNone/>
            </a:pPr>
            <a:endParaRPr lang="tr-TR" sz="1800" b="1" i="1" dirty="0" smtClean="0"/>
          </a:p>
          <a:p>
            <a:pPr lvl="1">
              <a:buNone/>
            </a:pPr>
            <a:endParaRPr lang="tr-TR" sz="1800" b="1" i="1" dirty="0" smtClean="0"/>
          </a:p>
          <a:p>
            <a:pPr lvl="1">
              <a:buNone/>
            </a:pPr>
            <a:r>
              <a:rPr lang="tr-TR" b="1" i="1" dirty="0" err="1" smtClean="0"/>
              <a:t>select</a:t>
            </a:r>
            <a:r>
              <a:rPr lang="tr-TR" b="1" i="1" dirty="0" smtClean="0"/>
              <a:t> * </a:t>
            </a:r>
          </a:p>
          <a:p>
            <a:pPr lvl="1">
              <a:buNone/>
            </a:pPr>
            <a:r>
              <a:rPr lang="tr-TR" b="1" i="1" dirty="0" err="1" smtClean="0"/>
              <a:t>from</a:t>
            </a:r>
            <a:r>
              <a:rPr lang="tr-TR" b="1" i="1" dirty="0" smtClean="0"/>
              <a:t> </a:t>
            </a:r>
            <a:r>
              <a:rPr lang="tr-TR" b="1" i="1" dirty="0" err="1" smtClean="0"/>
              <a:t>ogrenci</a:t>
            </a:r>
            <a:endParaRPr lang="tr-TR" b="1" i="1" dirty="0" smtClean="0"/>
          </a:p>
          <a:p>
            <a:pPr lvl="1">
              <a:buNone/>
            </a:pPr>
            <a:r>
              <a:rPr lang="tr-TR" b="1" i="1" dirty="0" smtClean="0"/>
              <a:t> </a:t>
            </a:r>
            <a:r>
              <a:rPr lang="tr-TR" b="1" i="1" dirty="0" err="1" smtClean="0"/>
              <a:t>where</a:t>
            </a:r>
            <a:r>
              <a:rPr lang="tr-TR" b="1" i="1" dirty="0" smtClean="0"/>
              <a:t> </a:t>
            </a:r>
            <a:r>
              <a:rPr lang="tr-TR" b="1" i="1" dirty="0" err="1" smtClean="0"/>
              <a:t>ogr</a:t>
            </a:r>
            <a:r>
              <a:rPr lang="tr-TR" b="1" i="1" dirty="0" smtClean="0"/>
              <a:t>_</a:t>
            </a:r>
            <a:r>
              <a:rPr lang="tr-TR" b="1" i="1" dirty="0" err="1" smtClean="0"/>
              <a:t>id</a:t>
            </a:r>
            <a:r>
              <a:rPr lang="tr-TR" b="1" i="1" dirty="0" smtClean="0"/>
              <a:t> </a:t>
            </a:r>
          </a:p>
          <a:p>
            <a:pPr lvl="1">
              <a:buNone/>
            </a:pPr>
            <a:r>
              <a:rPr lang="tr-TR" b="1" i="1" dirty="0" smtClean="0"/>
              <a:t>in (</a:t>
            </a:r>
            <a:r>
              <a:rPr lang="tr-TR" b="1" i="1" dirty="0" err="1" smtClean="0"/>
              <a:t>select</a:t>
            </a:r>
            <a:r>
              <a:rPr lang="tr-TR" b="1" i="1" dirty="0" smtClean="0"/>
              <a:t> </a:t>
            </a:r>
            <a:r>
              <a:rPr lang="tr-TR" b="1" i="1" dirty="0" err="1" smtClean="0"/>
              <a:t>ogr</a:t>
            </a:r>
            <a:r>
              <a:rPr lang="tr-TR" b="1" i="1" dirty="0" smtClean="0"/>
              <a:t>_</a:t>
            </a:r>
            <a:r>
              <a:rPr lang="tr-TR" b="1" i="1" dirty="0" err="1" smtClean="0"/>
              <a:t>id</a:t>
            </a:r>
            <a:r>
              <a:rPr lang="tr-TR" b="1" i="1" dirty="0" smtClean="0"/>
              <a:t> </a:t>
            </a:r>
            <a:r>
              <a:rPr lang="tr-TR" b="1" i="1" dirty="0" err="1" smtClean="0"/>
              <a:t>from</a:t>
            </a:r>
            <a:r>
              <a:rPr lang="tr-TR" b="1" i="1" dirty="0" smtClean="0"/>
              <a:t> notlar </a:t>
            </a:r>
            <a:r>
              <a:rPr lang="tr-TR" b="1" i="1" dirty="0" err="1" smtClean="0"/>
              <a:t>where</a:t>
            </a:r>
            <a:r>
              <a:rPr lang="tr-TR" b="1" i="1" dirty="0" smtClean="0"/>
              <a:t> </a:t>
            </a:r>
            <a:r>
              <a:rPr lang="tr-TR" b="1" i="1" dirty="0" err="1" smtClean="0"/>
              <a:t>ogr</a:t>
            </a:r>
            <a:r>
              <a:rPr lang="tr-TR" b="1" i="1" dirty="0" smtClean="0"/>
              <a:t>_not&gt;60)</a:t>
            </a:r>
            <a:br>
              <a:rPr lang="tr-TR" b="1" i="1" dirty="0" smtClean="0"/>
            </a:br>
            <a:endParaRPr lang="tr-TR" b="1" i="1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500034" y="611166"/>
          <a:ext cx="4786348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587"/>
                <a:gridCol w="1196587"/>
                <a:gridCol w="1196587"/>
                <a:gridCol w="1196587"/>
              </a:tblGrid>
              <a:tr h="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ogr</a:t>
                      </a:r>
                      <a:r>
                        <a:rPr lang="tr-TR" dirty="0" smtClean="0"/>
                        <a:t>_</a:t>
                      </a:r>
                      <a:r>
                        <a:rPr lang="tr-TR" dirty="0" err="1" smtClean="0"/>
                        <a:t>id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Soyad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Adres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Alper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Karadeniz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Ordu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Mustafa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Narin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Afyon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Ahmet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Yıldız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Erzurum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Ali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Veli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Antalya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5715008" y="714356"/>
          <a:ext cx="271464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357322"/>
              </a:tblGrid>
              <a:tr h="36576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ogr</a:t>
                      </a:r>
                      <a:r>
                        <a:rPr lang="tr-TR" dirty="0" smtClean="0"/>
                        <a:t>_</a:t>
                      </a:r>
                      <a:r>
                        <a:rPr lang="tr-TR" dirty="0" err="1" smtClean="0"/>
                        <a:t>id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Not</a:t>
                      </a:r>
                      <a:endParaRPr lang="tr-TR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100</a:t>
                      </a:r>
                      <a:endParaRPr lang="tr-TR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90</a:t>
                      </a:r>
                      <a:endParaRPr lang="tr-TR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55</a:t>
                      </a:r>
                      <a:endParaRPr lang="tr-TR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50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500034" y="214290"/>
            <a:ext cx="928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ogrenci</a:t>
            </a:r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5715008" y="285728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notlar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 lvl="1" fontAlgn="base">
              <a:buNone/>
            </a:pPr>
            <a:r>
              <a:rPr lang="en-US" b="1" i="1" dirty="0" smtClean="0"/>
              <a:t>Select * from </a:t>
            </a:r>
            <a:r>
              <a:rPr lang="en-US" b="1" i="1" dirty="0" err="1" smtClean="0"/>
              <a:t>personel</a:t>
            </a:r>
            <a:r>
              <a:rPr lang="en-US" b="1" i="1" dirty="0" smtClean="0"/>
              <a:t> where </a:t>
            </a:r>
            <a:r>
              <a:rPr lang="en-US" b="1" i="1" dirty="0" err="1" smtClean="0"/>
              <a:t>sicil_no</a:t>
            </a:r>
            <a:r>
              <a:rPr lang="en-US" b="1" i="1" dirty="0" smtClean="0"/>
              <a:t> in</a:t>
            </a:r>
          </a:p>
          <a:p>
            <a:pPr lvl="1" fontAlgn="base">
              <a:buNone/>
            </a:pPr>
            <a:r>
              <a:rPr lang="en-US" b="1" i="1" dirty="0" smtClean="0"/>
              <a:t>(select </a:t>
            </a:r>
            <a:r>
              <a:rPr lang="en-US" b="1" i="1" dirty="0" err="1" smtClean="0"/>
              <a:t>sicil_no</a:t>
            </a:r>
            <a:r>
              <a:rPr lang="en-US" b="1" i="1" dirty="0" smtClean="0"/>
              <a:t> from </a:t>
            </a:r>
            <a:r>
              <a:rPr lang="en-US" b="1" i="1" dirty="0" err="1" smtClean="0"/>
              <a:t>cezali_personeller</a:t>
            </a:r>
            <a:r>
              <a:rPr lang="en-US" b="1" i="1" dirty="0" smtClean="0"/>
              <a:t>)</a:t>
            </a:r>
            <a:endParaRPr lang="tr-TR" b="1" i="1" dirty="0" smtClean="0"/>
          </a:p>
          <a:p>
            <a:pPr lvl="1" fontAlgn="base">
              <a:buNone/>
            </a:pPr>
            <a:endParaRPr lang="tr-TR" b="1" i="1" dirty="0" smtClean="0"/>
          </a:p>
          <a:p>
            <a:pPr lvl="1" fontAlgn="base">
              <a:buNone/>
            </a:pPr>
            <a:r>
              <a:rPr lang="en-US" b="1" i="1" dirty="0" smtClean="0"/>
              <a:t>Select * from </a:t>
            </a:r>
            <a:r>
              <a:rPr lang="en-US" b="1" i="1" dirty="0" err="1" smtClean="0"/>
              <a:t>personel</a:t>
            </a:r>
            <a:r>
              <a:rPr lang="en-US" b="1" i="1" dirty="0" smtClean="0"/>
              <a:t> where </a:t>
            </a:r>
            <a:r>
              <a:rPr lang="en-US" b="1" i="1" dirty="0" err="1" smtClean="0"/>
              <a:t>sicil_no</a:t>
            </a:r>
            <a:r>
              <a:rPr lang="en-US" b="1" i="1" dirty="0" smtClean="0"/>
              <a:t> not in</a:t>
            </a:r>
          </a:p>
          <a:p>
            <a:pPr lvl="1" fontAlgn="base">
              <a:buNone/>
            </a:pPr>
            <a:r>
              <a:rPr lang="en-US" b="1" i="1" dirty="0" smtClean="0"/>
              <a:t>(select </a:t>
            </a:r>
            <a:r>
              <a:rPr lang="en-US" b="1" i="1" dirty="0" err="1" smtClean="0"/>
              <a:t>sicil_no</a:t>
            </a:r>
            <a:r>
              <a:rPr lang="en-US" b="1" i="1" dirty="0" smtClean="0"/>
              <a:t> from </a:t>
            </a:r>
            <a:r>
              <a:rPr lang="en-US" b="1" i="1" dirty="0" err="1" smtClean="0"/>
              <a:t>cezali_personeller</a:t>
            </a:r>
            <a:r>
              <a:rPr lang="en-US" b="1" i="1" dirty="0" smtClean="0"/>
              <a:t>)</a:t>
            </a:r>
          </a:p>
          <a:p>
            <a:pPr lvl="1">
              <a:buNone/>
            </a:pPr>
            <a:endParaRPr lang="tr-TR" b="1" i="1" dirty="0" smtClean="0"/>
          </a:p>
          <a:p>
            <a:pPr lvl="1">
              <a:buNone/>
            </a:pPr>
            <a:r>
              <a:rPr lang="en-US" b="1" i="1" dirty="0" smtClean="0"/>
              <a:t>SELECT * FROM </a:t>
            </a:r>
            <a:r>
              <a:rPr lang="en-US" b="1" i="1" dirty="0" err="1" smtClean="0"/>
              <a:t>Kitap</a:t>
            </a:r>
            <a:r>
              <a:rPr lang="en-US" b="1" i="1" dirty="0" smtClean="0"/>
              <a:t> </a:t>
            </a:r>
            <a:endParaRPr lang="tr-TR" b="1" i="1" dirty="0" smtClean="0"/>
          </a:p>
          <a:p>
            <a:pPr lvl="1">
              <a:buNone/>
            </a:pPr>
            <a:r>
              <a:rPr lang="en-US" b="1" i="1" dirty="0" smtClean="0"/>
              <a:t>WHERE </a:t>
            </a:r>
            <a:r>
              <a:rPr lang="en-US" b="1" i="1" dirty="0" err="1" smtClean="0"/>
              <a:t>kitapNo</a:t>
            </a:r>
            <a:r>
              <a:rPr lang="en-US" b="1" i="1" dirty="0" smtClean="0"/>
              <a:t> NOT IN</a:t>
            </a:r>
            <a:endParaRPr lang="tr-TR" b="1" i="1" dirty="0" smtClean="0"/>
          </a:p>
          <a:p>
            <a:pPr lvl="1">
              <a:buNone/>
            </a:pPr>
            <a:r>
              <a:rPr lang="en-US" b="1" i="1" dirty="0" smtClean="0"/>
              <a:t>(SELECT </a:t>
            </a:r>
            <a:r>
              <a:rPr lang="en-US" b="1" i="1" dirty="0" err="1" smtClean="0"/>
              <a:t>kitapNo</a:t>
            </a:r>
            <a:r>
              <a:rPr lang="en-US" b="1" i="1" dirty="0" smtClean="0"/>
              <a:t> FROM </a:t>
            </a:r>
            <a:r>
              <a:rPr lang="en-US" b="1" i="1" dirty="0" err="1" smtClean="0"/>
              <a:t>odunc</a:t>
            </a:r>
            <a:r>
              <a:rPr lang="en-US" b="1" i="1" dirty="0" smtClean="0"/>
              <a:t> WHERE </a:t>
            </a:r>
            <a:r>
              <a:rPr lang="en-US" b="1" i="1" dirty="0" err="1" smtClean="0"/>
              <a:t>geldiMi</a:t>
            </a:r>
            <a:r>
              <a:rPr lang="en-US" b="1" i="1" dirty="0" smtClean="0"/>
              <a:t>=0</a:t>
            </a:r>
            <a:r>
              <a:rPr lang="tr-TR" b="1" i="1" dirty="0" smtClean="0"/>
              <a:t>)</a:t>
            </a:r>
          </a:p>
          <a:p>
            <a:pPr>
              <a:buNone/>
            </a:pPr>
            <a:endParaRPr lang="tr-TR" dirty="0" smtClean="0"/>
          </a:p>
          <a:p>
            <a:pPr fontAlgn="base"/>
            <a:endParaRPr lang="en-US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ÖRNEK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714348" y="1785926"/>
            <a:ext cx="1714512" cy="342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Film_ID</a:t>
            </a:r>
          </a:p>
          <a:p>
            <a:pPr algn="ctr"/>
            <a:r>
              <a:rPr lang="tr-TR" dirty="0" smtClean="0"/>
              <a:t>Ad</a:t>
            </a:r>
          </a:p>
          <a:p>
            <a:pPr algn="ctr"/>
            <a:r>
              <a:rPr lang="tr-TR" dirty="0" smtClean="0"/>
              <a:t>Tarih</a:t>
            </a:r>
          </a:p>
          <a:p>
            <a:pPr algn="ctr"/>
            <a:r>
              <a:rPr lang="tr-TR" dirty="0" smtClean="0"/>
              <a:t>IMDB_Puan</a:t>
            </a:r>
            <a:endParaRPr lang="tr-TR" dirty="0"/>
          </a:p>
        </p:txBody>
      </p:sp>
      <p:sp>
        <p:nvSpPr>
          <p:cNvPr id="6" name="5 Dikdörtgen"/>
          <p:cNvSpPr/>
          <p:nvPr/>
        </p:nvSpPr>
        <p:spPr>
          <a:xfrm>
            <a:off x="3357554" y="1428736"/>
            <a:ext cx="1928826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Film_ID</a:t>
            </a:r>
          </a:p>
          <a:p>
            <a:pPr algn="ctr"/>
            <a:r>
              <a:rPr lang="tr-TR" dirty="0" smtClean="0"/>
              <a:t>Tur_ID</a:t>
            </a:r>
            <a:endParaRPr lang="tr-TR" dirty="0"/>
          </a:p>
        </p:txBody>
      </p:sp>
      <p:sp>
        <p:nvSpPr>
          <p:cNvPr id="7" name="6 Dikdörtgen"/>
          <p:cNvSpPr/>
          <p:nvPr/>
        </p:nvSpPr>
        <p:spPr>
          <a:xfrm>
            <a:off x="3357554" y="3929066"/>
            <a:ext cx="1928826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Oyuncu_ID</a:t>
            </a:r>
          </a:p>
          <a:p>
            <a:pPr algn="ctr"/>
            <a:r>
              <a:rPr lang="tr-TR" dirty="0" smtClean="0"/>
              <a:t>Film_ID</a:t>
            </a:r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6000760" y="1500174"/>
            <a:ext cx="1928826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Tur_ID	</a:t>
            </a:r>
          </a:p>
          <a:p>
            <a:pPr algn="ctr"/>
            <a:r>
              <a:rPr lang="tr-TR" dirty="0" smtClean="0"/>
              <a:t>Ad</a:t>
            </a:r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6072198" y="3929066"/>
            <a:ext cx="1928826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Oyuncu_ID</a:t>
            </a:r>
          </a:p>
          <a:p>
            <a:pPr algn="ctr"/>
            <a:r>
              <a:rPr lang="tr-TR" dirty="0" smtClean="0"/>
              <a:t>Ad</a:t>
            </a:r>
          </a:p>
          <a:p>
            <a:pPr algn="ctr"/>
            <a:r>
              <a:rPr lang="tr-TR" dirty="0" err="1" smtClean="0"/>
              <a:t>Soyad</a:t>
            </a:r>
            <a:endParaRPr lang="tr-TR" dirty="0"/>
          </a:p>
        </p:txBody>
      </p:sp>
      <p:cxnSp>
        <p:nvCxnSpPr>
          <p:cNvPr id="11" name="10 Düz Ok Bağlayıcısı"/>
          <p:cNvCxnSpPr/>
          <p:nvPr/>
        </p:nvCxnSpPr>
        <p:spPr>
          <a:xfrm flipV="1">
            <a:off x="2428860" y="1573200"/>
            <a:ext cx="928694" cy="712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Ok Bağlayıcısı"/>
          <p:cNvCxnSpPr/>
          <p:nvPr/>
        </p:nvCxnSpPr>
        <p:spPr>
          <a:xfrm flipV="1">
            <a:off x="5214942" y="1428736"/>
            <a:ext cx="78581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Düz Ok Bağlayıcısı"/>
          <p:cNvCxnSpPr/>
          <p:nvPr/>
        </p:nvCxnSpPr>
        <p:spPr>
          <a:xfrm>
            <a:off x="5286380" y="442913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Düz Ok Bağlayıcısı"/>
          <p:cNvCxnSpPr>
            <a:endCxn id="7" idx="1"/>
          </p:cNvCxnSpPr>
          <p:nvPr/>
        </p:nvCxnSpPr>
        <p:spPr>
          <a:xfrm rot="16200000" flipH="1">
            <a:off x="2053811" y="3446859"/>
            <a:ext cx="1607355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Metin kutusu"/>
          <p:cNvSpPr txBox="1"/>
          <p:nvPr/>
        </p:nvSpPr>
        <p:spPr>
          <a:xfrm>
            <a:off x="1071538" y="1214422"/>
            <a:ext cx="90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Filmler</a:t>
            </a:r>
            <a:endParaRPr lang="tr-TR" dirty="0"/>
          </a:p>
        </p:txBody>
      </p:sp>
      <p:sp>
        <p:nvSpPr>
          <p:cNvPr id="23" name="22 Metin kutusu"/>
          <p:cNvSpPr txBox="1"/>
          <p:nvPr/>
        </p:nvSpPr>
        <p:spPr>
          <a:xfrm>
            <a:off x="6500826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sp>
        <p:nvSpPr>
          <p:cNvPr id="25" name="24 Metin kutusu"/>
          <p:cNvSpPr txBox="1"/>
          <p:nvPr/>
        </p:nvSpPr>
        <p:spPr>
          <a:xfrm>
            <a:off x="3786182" y="1000108"/>
            <a:ext cx="1093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Film_Tur</a:t>
            </a:r>
            <a:endParaRPr lang="tr-TR" dirty="0"/>
          </a:p>
        </p:txBody>
      </p:sp>
      <p:sp>
        <p:nvSpPr>
          <p:cNvPr id="26" name="25 Metin kutusu"/>
          <p:cNvSpPr txBox="1"/>
          <p:nvPr/>
        </p:nvSpPr>
        <p:spPr>
          <a:xfrm>
            <a:off x="6786578" y="1071546"/>
            <a:ext cx="525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Tur</a:t>
            </a:r>
            <a:endParaRPr lang="tr-TR" dirty="0"/>
          </a:p>
        </p:txBody>
      </p:sp>
      <p:sp>
        <p:nvSpPr>
          <p:cNvPr id="27" name="26 Metin kutusu"/>
          <p:cNvSpPr txBox="1"/>
          <p:nvPr/>
        </p:nvSpPr>
        <p:spPr>
          <a:xfrm>
            <a:off x="3571868" y="342900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Oyuncu_Film</a:t>
            </a:r>
            <a:endParaRPr lang="tr-TR" dirty="0"/>
          </a:p>
        </p:txBody>
      </p:sp>
      <p:sp>
        <p:nvSpPr>
          <p:cNvPr id="28" name="27 Metin kutusu"/>
          <p:cNvSpPr txBox="1"/>
          <p:nvPr/>
        </p:nvSpPr>
        <p:spPr>
          <a:xfrm>
            <a:off x="6643702" y="3429000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Oyuncu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err="1" smtClean="0"/>
              <a:t>Nicolas</a:t>
            </a:r>
            <a:r>
              <a:rPr lang="tr-TR" dirty="0" smtClean="0"/>
              <a:t> </a:t>
            </a:r>
            <a:r>
              <a:rPr lang="tr-TR" dirty="0" err="1" smtClean="0"/>
              <a:t>Cage’in</a:t>
            </a:r>
            <a:r>
              <a:rPr lang="tr-TR" dirty="0" smtClean="0"/>
              <a:t> oynadığı filmleri getirecek sorguyu yazalım.</a:t>
            </a:r>
          </a:p>
          <a:p>
            <a:pPr>
              <a:buNone/>
            </a:pPr>
            <a:endParaRPr lang="tr-TR" dirty="0" smtClean="0"/>
          </a:p>
          <a:p>
            <a:pPr lvl="1">
              <a:buNone/>
            </a:pPr>
            <a:r>
              <a:rPr lang="tr-TR" b="1" i="1" dirty="0" err="1" smtClean="0"/>
              <a:t>Select</a:t>
            </a:r>
            <a:r>
              <a:rPr lang="tr-TR" b="1" i="1" dirty="0" smtClean="0"/>
              <a:t> Ad  </a:t>
            </a:r>
            <a:r>
              <a:rPr lang="tr-TR" b="1" i="1" dirty="0" err="1" smtClean="0"/>
              <a:t>From</a:t>
            </a:r>
            <a:r>
              <a:rPr lang="tr-TR" b="1" i="1" dirty="0" smtClean="0"/>
              <a:t> Filmler   </a:t>
            </a:r>
          </a:p>
          <a:p>
            <a:pPr lvl="1">
              <a:buNone/>
            </a:pPr>
            <a:r>
              <a:rPr lang="tr-TR" b="1" i="1" dirty="0" err="1" smtClean="0"/>
              <a:t>Where</a:t>
            </a:r>
            <a:r>
              <a:rPr lang="tr-TR" b="1" i="1" dirty="0" smtClean="0"/>
              <a:t> Film_ID in</a:t>
            </a:r>
          </a:p>
          <a:p>
            <a:pPr lvl="1">
              <a:buNone/>
            </a:pPr>
            <a:endParaRPr lang="tr-TR" b="1" i="1" dirty="0" smtClean="0"/>
          </a:p>
          <a:p>
            <a:pPr lvl="1">
              <a:buNone/>
            </a:pPr>
            <a:r>
              <a:rPr lang="tr-TR" b="1" i="1" dirty="0" smtClean="0"/>
              <a:t>(</a:t>
            </a:r>
            <a:r>
              <a:rPr lang="tr-TR" b="1" i="1" dirty="0" err="1" smtClean="0"/>
              <a:t>Select</a:t>
            </a:r>
            <a:r>
              <a:rPr lang="tr-TR" b="1" i="1" dirty="0" smtClean="0"/>
              <a:t> Film_ID </a:t>
            </a:r>
            <a:r>
              <a:rPr lang="tr-TR" b="1" i="1" dirty="0" err="1" smtClean="0"/>
              <a:t>From</a:t>
            </a:r>
            <a:r>
              <a:rPr lang="tr-TR" b="1" i="1" dirty="0" smtClean="0"/>
              <a:t> Oyuncu_Film </a:t>
            </a:r>
          </a:p>
          <a:p>
            <a:pPr lvl="1">
              <a:buNone/>
            </a:pPr>
            <a:r>
              <a:rPr lang="tr-TR" b="1" i="1" dirty="0" err="1" smtClean="0"/>
              <a:t>Where</a:t>
            </a:r>
            <a:r>
              <a:rPr lang="tr-TR" b="1" i="1" dirty="0" smtClean="0"/>
              <a:t> Oyuncu_ID = </a:t>
            </a:r>
          </a:p>
          <a:p>
            <a:pPr lvl="1">
              <a:buNone/>
            </a:pPr>
            <a:endParaRPr lang="tr-TR" b="1" i="1" dirty="0" smtClean="0"/>
          </a:p>
          <a:p>
            <a:pPr lvl="1">
              <a:buNone/>
            </a:pPr>
            <a:r>
              <a:rPr lang="tr-TR" b="1" i="1" dirty="0" smtClean="0"/>
              <a:t>( </a:t>
            </a:r>
            <a:r>
              <a:rPr lang="tr-TR" b="1" i="1" dirty="0" err="1" smtClean="0"/>
              <a:t>Select</a:t>
            </a:r>
            <a:r>
              <a:rPr lang="tr-TR" b="1" i="1" dirty="0" smtClean="0"/>
              <a:t> Oyuncu_ID </a:t>
            </a:r>
            <a:r>
              <a:rPr lang="tr-TR" b="1" i="1" dirty="0" err="1" smtClean="0"/>
              <a:t>From</a:t>
            </a:r>
            <a:r>
              <a:rPr lang="tr-TR" b="1" i="1" dirty="0" smtClean="0"/>
              <a:t> Oyuncular</a:t>
            </a:r>
          </a:p>
          <a:p>
            <a:pPr lvl="1">
              <a:buNone/>
            </a:pPr>
            <a:r>
              <a:rPr lang="tr-TR" b="1" i="1" dirty="0" smtClean="0"/>
              <a:t> </a:t>
            </a:r>
            <a:r>
              <a:rPr lang="tr-TR" b="1" i="1" dirty="0" err="1" smtClean="0"/>
              <a:t>Where</a:t>
            </a:r>
            <a:r>
              <a:rPr lang="tr-TR" b="1" i="1" dirty="0" smtClean="0"/>
              <a:t> Ad= “</a:t>
            </a:r>
            <a:r>
              <a:rPr lang="tr-TR" b="1" i="1" dirty="0" err="1" smtClean="0"/>
              <a:t>Nicolas</a:t>
            </a:r>
            <a:r>
              <a:rPr lang="tr-TR" b="1" i="1" dirty="0" smtClean="0"/>
              <a:t> “ AND </a:t>
            </a:r>
            <a:r>
              <a:rPr lang="tr-TR" b="1" i="1" dirty="0" err="1" smtClean="0"/>
              <a:t>Soyad</a:t>
            </a:r>
            <a:r>
              <a:rPr lang="tr-TR" b="1" i="1" dirty="0" smtClean="0"/>
              <a:t>= “</a:t>
            </a:r>
            <a:r>
              <a:rPr lang="tr-TR" b="1" i="1" dirty="0" err="1" smtClean="0"/>
              <a:t>Cage</a:t>
            </a:r>
            <a:r>
              <a:rPr lang="tr-TR" b="1" i="1" dirty="0" smtClean="0"/>
              <a:t>”) )</a:t>
            </a:r>
            <a:endParaRPr lang="tr-TR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tr-TR" b="1" i="1" dirty="0" smtClean="0"/>
              <a:t>Her bir alt </a:t>
            </a:r>
            <a:r>
              <a:rPr lang="tr-TR" b="1" i="1" dirty="0" err="1" smtClean="0"/>
              <a:t>select</a:t>
            </a:r>
            <a:r>
              <a:rPr lang="tr-TR" b="1" i="1" dirty="0" smtClean="0"/>
              <a:t> bir üsttekine değer gönderir.</a:t>
            </a:r>
          </a:p>
          <a:p>
            <a:pPr lvl="1">
              <a:buFont typeface="Wingdings" pitchFamily="2" charset="2"/>
              <a:buChar char="Ø"/>
            </a:pPr>
            <a:r>
              <a:rPr lang="tr-TR" b="1" i="1" dirty="0" smtClean="0"/>
              <a:t>Alt sorgular parantez içine yazılır.</a:t>
            </a:r>
          </a:p>
          <a:p>
            <a:pPr lvl="1">
              <a:buFont typeface="Wingdings" pitchFamily="2" charset="2"/>
              <a:buChar char="Ø"/>
            </a:pPr>
            <a:r>
              <a:rPr lang="tr-TR" b="1" i="1" dirty="0" smtClean="0"/>
              <a:t>Alt sorgular da ORDER BY ifadesi kullanılmaz. Ancak ana sorgu içerisin de kullanılır.</a:t>
            </a:r>
          </a:p>
          <a:p>
            <a:pPr lvl="1">
              <a:buFont typeface="Wingdings" pitchFamily="2" charset="2"/>
              <a:buChar char="Ø"/>
            </a:pPr>
            <a:r>
              <a:rPr lang="tr-TR" b="1" i="1" dirty="0" smtClean="0"/>
              <a:t>Alt sorgunun üstte ki sorguya göndereceği değer tek de olabilir birden fazla da olabilir. </a:t>
            </a:r>
          </a:p>
          <a:p>
            <a:pPr lvl="1">
              <a:buFont typeface="Wingdings" pitchFamily="2" charset="2"/>
              <a:buChar char="Ø"/>
            </a:pPr>
            <a:r>
              <a:rPr lang="tr-TR" b="1" i="1" dirty="0" smtClean="0"/>
              <a:t>Tek değer göndermesi için;</a:t>
            </a:r>
          </a:p>
          <a:p>
            <a:pPr lvl="1">
              <a:buNone/>
            </a:pPr>
            <a:r>
              <a:rPr lang="tr-TR" b="1" i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 =, &lt;,&gt;, =&lt;, &gt;=   </a:t>
            </a:r>
            <a:r>
              <a:rPr lang="tr-TR" b="1" i="1" dirty="0" smtClean="0"/>
              <a:t>vb… ifadeler olmalıdır. </a:t>
            </a:r>
            <a:br>
              <a:rPr lang="tr-TR" b="1" i="1" dirty="0" smtClean="0"/>
            </a:br>
            <a:endParaRPr lang="tr-TR" b="1" i="1" dirty="0" smtClean="0"/>
          </a:p>
          <a:p>
            <a:pPr lvl="1">
              <a:buFont typeface="Wingdings" pitchFamily="2" charset="2"/>
              <a:buChar char="Ø"/>
            </a:pPr>
            <a:r>
              <a:rPr lang="tr-TR" b="1" i="1" dirty="0" smtClean="0"/>
              <a:t>Çok değer gönderen alt sorgular da ise ;  </a:t>
            </a:r>
            <a:r>
              <a:rPr lang="tr-TR" b="1" i="1" dirty="0" smtClean="0">
                <a:solidFill>
                  <a:schemeClr val="bg1"/>
                </a:solidFill>
              </a:rPr>
              <a:t>IN, ANY, ALL</a:t>
            </a:r>
            <a:r>
              <a:rPr lang="tr-TR" b="1" i="1" dirty="0" smtClean="0"/>
              <a:t> gibi ifadeler olmalıdır.</a:t>
            </a:r>
            <a:endParaRPr lang="tr-TR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0" lvl="1" indent="-457200">
              <a:buFont typeface="+mj-lt"/>
              <a:buAutoNum type="arabicPeriod"/>
            </a:pPr>
            <a:r>
              <a:rPr lang="tr-TR" b="1" i="1" dirty="0" smtClean="0"/>
              <a:t>Türü Dram olan filmlerin isimlerini ve IMDB puanlarını listeleyiniz.</a:t>
            </a:r>
          </a:p>
          <a:p>
            <a:pPr marL="822960" lvl="1" indent="-457200">
              <a:buFont typeface="+mj-lt"/>
              <a:buAutoNum type="arabicPeriod"/>
            </a:pPr>
            <a:endParaRPr lang="tr-TR" b="1" i="1" dirty="0" smtClean="0"/>
          </a:p>
          <a:p>
            <a:pPr marL="822960" lvl="1" indent="-457200">
              <a:buFont typeface="+mj-lt"/>
              <a:buAutoNum type="arabicPeriod"/>
            </a:pPr>
            <a:endParaRPr lang="tr-TR" b="1" i="1" dirty="0" smtClean="0"/>
          </a:p>
          <a:p>
            <a:pPr marL="822960" lvl="1" indent="-457200">
              <a:buFont typeface="+mj-lt"/>
              <a:buAutoNum type="arabicPeriod"/>
            </a:pPr>
            <a:r>
              <a:rPr lang="tr-TR" b="1" i="1" dirty="0" smtClean="0"/>
              <a:t>Megan </a:t>
            </a:r>
            <a:r>
              <a:rPr lang="tr-TR" b="1" i="1" dirty="0" err="1" smtClean="0"/>
              <a:t>Fox’un</a:t>
            </a:r>
            <a:r>
              <a:rPr lang="tr-TR" b="1" i="1" dirty="0" smtClean="0"/>
              <a:t> oynadığı film sayısını gösteren sorguyu yazınız. </a:t>
            </a:r>
            <a:endParaRPr lang="tr-TR" b="1" i="1" dirty="0"/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Çalışma Soruları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Turgut </a:t>
            </a:r>
            <a:r>
              <a:rPr lang="tr-TR" dirty="0" err="1" smtClean="0"/>
              <a:t>Özseven</a:t>
            </a:r>
            <a:r>
              <a:rPr lang="tr-TR" dirty="0" smtClean="0"/>
              <a:t>-Veri tabanı yönetim sistemleri kitabı</a:t>
            </a:r>
          </a:p>
          <a:p>
            <a:r>
              <a:rPr lang="tr-TR" dirty="0" smtClean="0"/>
              <a:t>ORACLE veri tabanı eğitimi notları</a:t>
            </a:r>
          </a:p>
          <a:p>
            <a:r>
              <a:rPr lang="tr-TR" dirty="0" smtClean="0"/>
              <a:t>Prof. Dr. Ümit </a:t>
            </a:r>
            <a:r>
              <a:rPr lang="tr-TR" dirty="0" err="1" smtClean="0"/>
              <a:t>Kocabıçak</a:t>
            </a:r>
            <a:r>
              <a:rPr lang="tr-TR" dirty="0" smtClean="0"/>
              <a:t> Sakarya üniversitesi Veri tabanı ders notları.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57</TotalTime>
  <Words>280</Words>
  <PresentationFormat>Ekran Gösterisi (4:3)</PresentationFormat>
  <Paragraphs>109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Kağıt</vt:lpstr>
      <vt:lpstr>Öğretim Görevlisi  Alper Talha Karadeniz  Veri Tabanı 2</vt:lpstr>
      <vt:lpstr>İç İçe Select Yapısı</vt:lpstr>
      <vt:lpstr>Slayt 3</vt:lpstr>
      <vt:lpstr>Slayt 4</vt:lpstr>
      <vt:lpstr>Slayt 5</vt:lpstr>
      <vt:lpstr>Slayt 6</vt:lpstr>
      <vt:lpstr>Slayt 7</vt:lpstr>
      <vt:lpstr>Çalışma Soruları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Öğretim Görevlisi  Alper Talha Karadeniz  Veri Tabanı 1</dc:title>
  <dc:creator>alper</dc:creator>
  <cp:lastModifiedBy>alper</cp:lastModifiedBy>
  <cp:revision>11</cp:revision>
  <dcterms:created xsi:type="dcterms:W3CDTF">2015-07-15T22:48:45Z</dcterms:created>
  <dcterms:modified xsi:type="dcterms:W3CDTF">2015-07-31T19:54:24Z</dcterms:modified>
</cp:coreProperties>
</file>